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1" r:id="rId2"/>
  </p:sldMasterIdLst>
  <p:notesMasterIdLst>
    <p:notesMasterId r:id="rId101"/>
  </p:notesMasterIdLst>
  <p:handoutMasterIdLst>
    <p:handoutMasterId r:id="rId102"/>
  </p:handoutMasterIdLst>
  <p:sldIdLst>
    <p:sldId id="825" r:id="rId3"/>
    <p:sldId id="826" r:id="rId4"/>
    <p:sldId id="827" r:id="rId5"/>
    <p:sldId id="828" r:id="rId6"/>
    <p:sldId id="953" r:id="rId7"/>
    <p:sldId id="954" r:id="rId8"/>
    <p:sldId id="830" r:id="rId9"/>
    <p:sldId id="955" r:id="rId10"/>
    <p:sldId id="833" r:id="rId11"/>
    <p:sldId id="956" r:id="rId12"/>
    <p:sldId id="957" r:id="rId13"/>
    <p:sldId id="834" r:id="rId14"/>
    <p:sldId id="835" r:id="rId15"/>
    <p:sldId id="848" r:id="rId16"/>
    <p:sldId id="836" r:id="rId17"/>
    <p:sldId id="837" r:id="rId18"/>
    <p:sldId id="1010" r:id="rId19"/>
    <p:sldId id="838" r:id="rId20"/>
    <p:sldId id="839" r:id="rId21"/>
    <p:sldId id="840" r:id="rId22"/>
    <p:sldId id="842" r:id="rId23"/>
    <p:sldId id="843" r:id="rId24"/>
    <p:sldId id="959" r:id="rId25"/>
    <p:sldId id="854" r:id="rId26"/>
    <p:sldId id="856" r:id="rId27"/>
    <p:sldId id="961" r:id="rId28"/>
    <p:sldId id="857" r:id="rId29"/>
    <p:sldId id="976" r:id="rId30"/>
    <p:sldId id="858" r:id="rId31"/>
    <p:sldId id="989" r:id="rId32"/>
    <p:sldId id="990" r:id="rId33"/>
    <p:sldId id="992" r:id="rId34"/>
    <p:sldId id="993" r:id="rId35"/>
    <p:sldId id="994" r:id="rId36"/>
    <p:sldId id="995" r:id="rId37"/>
    <p:sldId id="996" r:id="rId38"/>
    <p:sldId id="997" r:id="rId39"/>
    <p:sldId id="999" r:id="rId40"/>
    <p:sldId id="1000" r:id="rId41"/>
    <p:sldId id="1001" r:id="rId42"/>
    <p:sldId id="1002" r:id="rId43"/>
    <p:sldId id="868" r:id="rId44"/>
    <p:sldId id="869" r:id="rId45"/>
    <p:sldId id="870" r:id="rId46"/>
    <p:sldId id="871" r:id="rId47"/>
    <p:sldId id="872" r:id="rId48"/>
    <p:sldId id="947" r:id="rId49"/>
    <p:sldId id="1011" r:id="rId50"/>
    <p:sldId id="1012" r:id="rId51"/>
    <p:sldId id="898" r:id="rId52"/>
    <p:sldId id="1003" r:id="rId53"/>
    <p:sldId id="1004" r:id="rId54"/>
    <p:sldId id="1005" r:id="rId55"/>
    <p:sldId id="1006" r:id="rId56"/>
    <p:sldId id="1007" r:id="rId57"/>
    <p:sldId id="1013" r:id="rId58"/>
    <p:sldId id="1014" r:id="rId59"/>
    <p:sldId id="1015" r:id="rId60"/>
    <p:sldId id="1009" r:id="rId61"/>
    <p:sldId id="899" r:id="rId62"/>
    <p:sldId id="900" r:id="rId63"/>
    <p:sldId id="901" r:id="rId64"/>
    <p:sldId id="902" r:id="rId65"/>
    <p:sldId id="950" r:id="rId66"/>
    <p:sldId id="951" r:id="rId67"/>
    <p:sldId id="952" r:id="rId68"/>
    <p:sldId id="911" r:id="rId69"/>
    <p:sldId id="912" r:id="rId70"/>
    <p:sldId id="913" r:id="rId71"/>
    <p:sldId id="915" r:id="rId72"/>
    <p:sldId id="916" r:id="rId73"/>
    <p:sldId id="917" r:id="rId74"/>
    <p:sldId id="920" r:id="rId75"/>
    <p:sldId id="926" r:id="rId76"/>
    <p:sldId id="927" r:id="rId77"/>
    <p:sldId id="928" r:id="rId78"/>
    <p:sldId id="929" r:id="rId79"/>
    <p:sldId id="970" r:id="rId80"/>
    <p:sldId id="971" r:id="rId81"/>
    <p:sldId id="972" r:id="rId82"/>
    <p:sldId id="1016" r:id="rId83"/>
    <p:sldId id="973" r:id="rId84"/>
    <p:sldId id="974" r:id="rId85"/>
    <p:sldId id="975" r:id="rId86"/>
    <p:sldId id="978" r:id="rId87"/>
    <p:sldId id="979" r:id="rId88"/>
    <p:sldId id="980" r:id="rId89"/>
    <p:sldId id="981" r:id="rId90"/>
    <p:sldId id="934" r:id="rId91"/>
    <p:sldId id="935" r:id="rId92"/>
    <p:sldId id="982" r:id="rId93"/>
    <p:sldId id="983" r:id="rId94"/>
    <p:sldId id="984" r:id="rId95"/>
    <p:sldId id="986" r:id="rId96"/>
    <p:sldId id="987" r:id="rId97"/>
    <p:sldId id="988" r:id="rId98"/>
    <p:sldId id="938" r:id="rId99"/>
    <p:sldId id="939" r:id="rId100"/>
  </p:sldIdLst>
  <p:sldSz cx="9144000" cy="6858000" type="screen4x3"/>
  <p:notesSz cx="9926638" cy="6781800"/>
  <p:defaultTextStyle>
    <a:defPPr>
      <a:defRPr lang="it-IT"/>
    </a:defPPr>
    <a:lvl1pPr algn="l" rtl="0" fontAlgn="base">
      <a:lnSpc>
        <a:spcPct val="80000"/>
      </a:lnSpc>
      <a:spcBef>
        <a:spcPct val="20000"/>
      </a:spcBef>
      <a:spcAft>
        <a:spcPct val="0"/>
      </a:spcAft>
      <a:buFont typeface="Wingdings" panose="05000000000000000000" pitchFamily="2" charset="2"/>
      <a:buChar char="Ø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Font typeface="Wingdings" panose="05000000000000000000" pitchFamily="2" charset="2"/>
      <a:buChar char="Ø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Font typeface="Wingdings" panose="05000000000000000000" pitchFamily="2" charset="2"/>
      <a:buChar char="Ø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Font typeface="Wingdings" panose="05000000000000000000" pitchFamily="2" charset="2"/>
      <a:buChar char="Ø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Font typeface="Wingdings" panose="05000000000000000000" pitchFamily="2" charset="2"/>
      <a:buChar char="Ø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4EA0A98-B7AD-4302-B5F7-B85CB1CEABA3}">
          <p14:sldIdLst>
            <p14:sldId id="825"/>
            <p14:sldId id="826"/>
            <p14:sldId id="827"/>
            <p14:sldId id="828"/>
            <p14:sldId id="953"/>
            <p14:sldId id="954"/>
            <p14:sldId id="830"/>
            <p14:sldId id="955"/>
            <p14:sldId id="833"/>
            <p14:sldId id="956"/>
            <p14:sldId id="957"/>
            <p14:sldId id="834"/>
            <p14:sldId id="835"/>
            <p14:sldId id="848"/>
            <p14:sldId id="836"/>
            <p14:sldId id="837"/>
            <p14:sldId id="1010"/>
            <p14:sldId id="838"/>
            <p14:sldId id="839"/>
            <p14:sldId id="840"/>
            <p14:sldId id="842"/>
            <p14:sldId id="843"/>
            <p14:sldId id="959"/>
            <p14:sldId id="854"/>
            <p14:sldId id="856"/>
            <p14:sldId id="961"/>
            <p14:sldId id="857"/>
            <p14:sldId id="976"/>
            <p14:sldId id="858"/>
            <p14:sldId id="989"/>
            <p14:sldId id="990"/>
            <p14:sldId id="992"/>
            <p14:sldId id="993"/>
            <p14:sldId id="994"/>
            <p14:sldId id="995"/>
            <p14:sldId id="996"/>
            <p14:sldId id="997"/>
            <p14:sldId id="999"/>
            <p14:sldId id="1000"/>
            <p14:sldId id="1001"/>
            <p14:sldId id="1002"/>
            <p14:sldId id="868"/>
            <p14:sldId id="869"/>
            <p14:sldId id="870"/>
            <p14:sldId id="871"/>
            <p14:sldId id="872"/>
            <p14:sldId id="947"/>
            <p14:sldId id="1011"/>
            <p14:sldId id="1012"/>
          </p14:sldIdLst>
        </p14:section>
        <p14:section name="Sezione senza titolo" id="{5A9D831E-CBC7-4B54-8D2A-6BF3E97447A7}">
          <p14:sldIdLst>
            <p14:sldId id="898"/>
            <p14:sldId id="1003"/>
            <p14:sldId id="1004"/>
            <p14:sldId id="1005"/>
            <p14:sldId id="1006"/>
            <p14:sldId id="1007"/>
            <p14:sldId id="1013"/>
            <p14:sldId id="1014"/>
            <p14:sldId id="1015"/>
            <p14:sldId id="1009"/>
            <p14:sldId id="899"/>
            <p14:sldId id="900"/>
            <p14:sldId id="901"/>
            <p14:sldId id="902"/>
            <p14:sldId id="950"/>
            <p14:sldId id="951"/>
            <p14:sldId id="952"/>
            <p14:sldId id="911"/>
            <p14:sldId id="912"/>
            <p14:sldId id="913"/>
            <p14:sldId id="915"/>
            <p14:sldId id="916"/>
            <p14:sldId id="917"/>
            <p14:sldId id="920"/>
            <p14:sldId id="926"/>
            <p14:sldId id="927"/>
            <p14:sldId id="928"/>
            <p14:sldId id="929"/>
            <p14:sldId id="970"/>
            <p14:sldId id="971"/>
            <p14:sldId id="972"/>
            <p14:sldId id="1016"/>
            <p14:sldId id="973"/>
            <p14:sldId id="974"/>
            <p14:sldId id="975"/>
            <p14:sldId id="978"/>
            <p14:sldId id="979"/>
            <p14:sldId id="980"/>
            <p14:sldId id="981"/>
            <p14:sldId id="934"/>
            <p14:sldId id="935"/>
            <p14:sldId id="982"/>
            <p14:sldId id="983"/>
            <p14:sldId id="984"/>
            <p14:sldId id="986"/>
            <p14:sldId id="987"/>
            <p14:sldId id="988"/>
            <p14:sldId id="938"/>
            <p14:sldId id="93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36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518"/>
    <a:srgbClr val="004F91"/>
    <a:srgbClr val="FF7F00"/>
    <a:srgbClr val="CCFF99"/>
    <a:srgbClr val="FFFFCC"/>
    <a:srgbClr val="C0C0C0"/>
    <a:srgbClr val="EAEAEA"/>
    <a:srgbClr val="0000FF"/>
    <a:srgbClr val="33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6" autoAdjust="0"/>
    <p:restoredTop sz="94641" autoAdjust="0"/>
  </p:normalViewPr>
  <p:slideViewPr>
    <p:cSldViewPr>
      <p:cViewPr>
        <p:scale>
          <a:sx n="95" d="100"/>
          <a:sy n="95" d="100"/>
        </p:scale>
        <p:origin x="-1288" y="-848"/>
      </p:cViewPr>
      <p:guideLst>
        <p:guide orient="horz" pos="2160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9624"/>
    </p:cViewPr>
  </p:sorterViewPr>
  <p:notesViewPr>
    <p:cSldViewPr>
      <p:cViewPr varScale="1">
        <p:scale>
          <a:sx n="54" d="100"/>
          <a:sy n="54" d="100"/>
        </p:scale>
        <p:origin x="-618" y="-78"/>
      </p:cViewPr>
      <p:guideLst>
        <p:guide orient="horz" pos="2136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handoutMaster" Target="handoutMasters/handout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slide" Target="slides/slide98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2075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42075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fld id="{068F3108-27DB-400E-93DF-08A7A246B139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0867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8000"/>
            <a:ext cx="3392488" cy="2544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22625"/>
            <a:ext cx="727868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2075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42075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fld id="{5DBE3E85-9B43-48CF-9A7E-5FCCA18E1FA6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7042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26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55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5438" y="1600200"/>
            <a:ext cx="2071687" cy="45259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6583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61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9F195-88BB-4243-84E4-6CA289A261B3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45D50BF5-1C58-4460-A9ED-8A67320A10C9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13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87D5A-0E3B-46EB-9ED4-723F7D183E51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3B334C96-C837-4114-A6AA-D9071F66194A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93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0CD5-EE25-423D-9096-8890E3CA4E2F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0CD18077-696B-4AAB-980B-67D0E4EF90DF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393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776662" cy="4894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40250" y="1196975"/>
            <a:ext cx="3776663" cy="4894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8E2BA-11D1-4177-9532-215F4E26E4F6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3556D341-F4FB-4D01-8D18-33D3BB9E25CE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92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7EE6-E950-4436-804A-B422A5315D9E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98E1E3D5-BD2A-41F4-983B-A7A7C25B300F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19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EEF2-D6CD-4CBA-BDBD-A2DC402409F6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A9A559C9-1026-4946-9676-24C4A621BF06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552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BD79-8DA3-4DA1-9185-278A1AE4FFFE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D8EA9734-BCD5-4B99-BEAF-8065FAF3111E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10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B7FC1-B16E-4E71-A867-1ED30D5635F7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8063523F-A25B-400D-8DFE-2D1C98B87BCE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09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718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BD51B-D70B-457C-8ADE-CFE018979BF0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AB6F6BF7-94A7-4DA1-9137-9776C35A5A62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91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51F57-3534-4A01-AD96-A1C7F1019360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C4A8A0AA-DEA1-4F4E-B0D1-13E6C1850FC4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708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1275" y="250825"/>
            <a:ext cx="1925638" cy="58404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11188" y="250825"/>
            <a:ext cx="5627687" cy="58404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7D7F-B024-4096-A59D-87A5EA9E3DE8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E7EBFFCE-C327-4EB4-B9B5-0CA2DA9F8134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661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2688" y="250825"/>
            <a:ext cx="6913562" cy="4429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11188" y="1196975"/>
            <a:ext cx="3776662" cy="48942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40250" y="1196975"/>
            <a:ext cx="3776663" cy="48942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0C22-F22F-4AC3-B438-D8917062DE03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  <a:p>
            <a:fld id="{DCBB1E84-4137-4F43-BF62-48628CF3DC63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66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1214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27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62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94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34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5578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558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/>
          <p:nvPr userDrawn="1"/>
        </p:nvSpPr>
        <p:spPr>
          <a:xfrm>
            <a:off x="3995738" y="2565400"/>
            <a:ext cx="4681537" cy="165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028" name="Line 4"/>
          <p:cNvSpPr>
            <a:spLocks noChangeShapeType="1"/>
          </p:cNvSpPr>
          <p:nvPr userDrawn="1"/>
        </p:nvSpPr>
        <p:spPr bwMode="auto">
          <a:xfrm>
            <a:off x="3995738" y="2203450"/>
            <a:ext cx="4537075" cy="0"/>
          </a:xfrm>
          <a:prstGeom prst="line">
            <a:avLst/>
          </a:prstGeom>
          <a:noFill/>
          <a:ln w="19050">
            <a:solidFill>
              <a:srgbClr val="D8D9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3995738" y="4508500"/>
            <a:ext cx="4537075" cy="0"/>
          </a:xfrm>
          <a:prstGeom prst="line">
            <a:avLst/>
          </a:prstGeom>
          <a:noFill/>
          <a:ln w="19050">
            <a:solidFill>
              <a:srgbClr val="D8D9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Rectangle 3"/>
          <p:cNvSpPr/>
          <p:nvPr userDrawn="1"/>
        </p:nvSpPr>
        <p:spPr>
          <a:xfrm>
            <a:off x="4284663" y="4652963"/>
            <a:ext cx="4681537" cy="108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it-IT" sz="1800">
              <a:solidFill>
                <a:srgbClr val="FFFFFF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633788" y="2493963"/>
            <a:ext cx="511333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33" name="Title 1"/>
          <p:cNvSpPr>
            <a:spLocks/>
          </p:cNvSpPr>
          <p:nvPr userDrawn="1"/>
        </p:nvSpPr>
        <p:spPr bwMode="auto">
          <a:xfrm>
            <a:off x="3635375" y="4581525"/>
            <a:ext cx="50403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it-IT" altLang="it-IT" smtClean="0">
              <a:solidFill>
                <a:srgbClr val="4C4C4C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781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781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781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781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781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781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781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781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781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939800" y="6492875"/>
            <a:ext cx="5903913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r>
              <a:rPr lang="it-IT" sz="1200" dirty="0" smtClean="0">
                <a:solidFill>
                  <a:srgbClr val="FFC000"/>
                </a:solidFill>
                <a:latin typeface="Calibri" pitchFamily="34" charset="0"/>
              </a:rPr>
              <a:t>BANCA VIRTUALE </a:t>
            </a:r>
            <a:r>
              <a:rPr lang="it-IT" sz="1200" dirty="0" smtClean="0">
                <a:solidFill>
                  <a:srgbClr val="4C4C4C"/>
                </a:solidFill>
                <a:latin typeface="Calibri" pitchFamily="34" charset="0"/>
              </a:rPr>
              <a:t>| Presentazione servizio </a:t>
            </a:r>
            <a:r>
              <a:rPr lang="it-IT" sz="1200" dirty="0" err="1" smtClean="0">
                <a:solidFill>
                  <a:srgbClr val="4C4C4C"/>
                </a:solidFill>
                <a:latin typeface="Calibri" pitchFamily="34" charset="0"/>
              </a:rPr>
              <a:t>Inbank</a:t>
            </a:r>
            <a:r>
              <a:rPr lang="it-IT" sz="1200" b="1" dirty="0" smtClean="0">
                <a:solidFill>
                  <a:srgbClr val="4C4C4C"/>
                </a:solidFill>
                <a:latin typeface="Calibri" pitchFamily="34" charset="0"/>
              </a:rPr>
              <a:t>  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263"/>
            <a:ext cx="5095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1187450" y="404813"/>
            <a:ext cx="18002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637338"/>
            <a:ext cx="1547812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8"/>
          <p:cNvSpPr>
            <a:spLocks noChangeArrowheads="1"/>
          </p:cNvSpPr>
          <p:nvPr userDrawn="1"/>
        </p:nvSpPr>
        <p:spPr bwMode="auto">
          <a:xfrm>
            <a:off x="1187450" y="333375"/>
            <a:ext cx="20161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it-IT" altLang="it-IT" sz="1800" smtClean="0">
              <a:latin typeface="Arial" charset="0"/>
            </a:endParaRPr>
          </a:p>
        </p:txBody>
      </p:sp>
      <p:sp>
        <p:nvSpPr>
          <p:cNvPr id="2055" name="Line 9"/>
          <p:cNvSpPr>
            <a:spLocks noChangeShapeType="1"/>
          </p:cNvSpPr>
          <p:nvPr userDrawn="1"/>
        </p:nvSpPr>
        <p:spPr bwMode="auto">
          <a:xfrm>
            <a:off x="1187450" y="765175"/>
            <a:ext cx="7345363" cy="0"/>
          </a:xfrm>
          <a:prstGeom prst="line">
            <a:avLst/>
          </a:prstGeom>
          <a:noFill/>
          <a:ln w="12700">
            <a:solidFill>
              <a:srgbClr val="B0B1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056" name="Picture 1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26988"/>
            <a:ext cx="1457325" cy="1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723063"/>
            <a:ext cx="59055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82688" y="250825"/>
            <a:ext cx="6913562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705725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96564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3D630308-42EC-42AC-8824-2F5A119A9FB3}" type="datetime2">
              <a:rPr lang="it-IT"/>
              <a:pPr>
                <a:defRPr/>
              </a:pPr>
              <a:t>Martedì 24 ottobre 17</a:t>
            </a:fld>
            <a:endParaRPr lang="it-IT"/>
          </a:p>
        </p:txBody>
      </p:sp>
      <p:sp>
        <p:nvSpPr>
          <p:cNvPr id="965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245225"/>
            <a:ext cx="4683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endParaRPr lang="it-IT" altLang="it-IT"/>
          </a:p>
          <a:p>
            <a:fld id="{7B38848D-90CF-4238-9CF3-155909B8F58C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9656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75000" y="58769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9C07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9C073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9C073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9C073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9C073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9C07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9C07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9C07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9C073"/>
          </a:solidFill>
          <a:latin typeface="Calibri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F07E25"/>
        </a:buClr>
        <a:buFont typeface="Webdings" panose="05030102010509060703" pitchFamily="18" charset="2"/>
        <a:buChar char="a"/>
        <a:defRPr sz="2800">
          <a:solidFill>
            <a:srgbClr val="565656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FCDEB5"/>
        </a:buClr>
        <a:buFont typeface="Webdings" panose="05030102010509060703" pitchFamily="18" charset="2"/>
        <a:buChar char="4"/>
        <a:defRPr sz="2400">
          <a:solidFill>
            <a:srgbClr val="565656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FCDEB5"/>
        </a:buClr>
        <a:buFont typeface="Webdings" panose="05030102010509060703" pitchFamily="18" charset="2"/>
        <a:buChar char="4"/>
        <a:defRPr sz="2400">
          <a:solidFill>
            <a:srgbClr val="565656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FCDEB5"/>
        </a:buClr>
        <a:buFont typeface="Webdings" panose="05030102010509060703" pitchFamily="18" charset="2"/>
        <a:buChar char="4"/>
        <a:defRPr sz="2400">
          <a:solidFill>
            <a:srgbClr val="565656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FCDEB5"/>
        </a:buClr>
        <a:buFont typeface="Webdings" panose="05030102010509060703" pitchFamily="18" charset="2"/>
        <a:buChar char="4"/>
        <a:defRPr sz="2400">
          <a:solidFill>
            <a:srgbClr val="565656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rgbClr val="FCDEB5"/>
        </a:buClr>
        <a:buFont typeface="Webdings" pitchFamily="18" charset="2"/>
        <a:buChar char="4"/>
        <a:defRPr sz="2400">
          <a:solidFill>
            <a:srgbClr val="565656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rgbClr val="FCDEB5"/>
        </a:buClr>
        <a:buFont typeface="Webdings" pitchFamily="18" charset="2"/>
        <a:buChar char="4"/>
        <a:defRPr sz="2400">
          <a:solidFill>
            <a:srgbClr val="565656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rgbClr val="FCDEB5"/>
        </a:buClr>
        <a:buFont typeface="Webdings" pitchFamily="18" charset="2"/>
        <a:buChar char="4"/>
        <a:defRPr sz="2400">
          <a:solidFill>
            <a:srgbClr val="565656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rgbClr val="FCDEB5"/>
        </a:buClr>
        <a:buFont typeface="Webdings" pitchFamily="18" charset="2"/>
        <a:buChar char="4"/>
        <a:defRPr sz="2400">
          <a:solidFill>
            <a:srgbClr val="56565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9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0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1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3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4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5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7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8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9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1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3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5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8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9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0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1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4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5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6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7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8.e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9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/>
          </p:cNvSpPr>
          <p:nvPr/>
        </p:nvSpPr>
        <p:spPr bwMode="auto">
          <a:xfrm>
            <a:off x="143000" y="908720"/>
            <a:ext cx="9001000" cy="1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AB518"/>
                </a:solidFill>
                <a:latin typeface="Montserrat"/>
                <a:cs typeface="Montserrat"/>
              </a:rPr>
              <a:t>Presentazione </a:t>
            </a:r>
            <a:r>
              <a:rPr lang="it-IT" altLang="it-IT" sz="4400" b="1" dirty="0" smtClean="0">
                <a:solidFill>
                  <a:srgbClr val="FAB518"/>
                </a:solidFill>
                <a:latin typeface="Montserrat"/>
                <a:cs typeface="Montserrat"/>
              </a:rPr>
              <a:t/>
            </a:r>
            <a:br>
              <a:rPr lang="it-IT" altLang="it-IT" sz="4400" b="1" dirty="0" smtClean="0">
                <a:solidFill>
                  <a:srgbClr val="FAB518"/>
                </a:solidFill>
                <a:latin typeface="Montserrat"/>
                <a:cs typeface="Montserrat"/>
              </a:rPr>
            </a:br>
            <a:r>
              <a:rPr lang="it-IT" altLang="it-IT" sz="4400" b="1" dirty="0" smtClean="0">
                <a:solidFill>
                  <a:srgbClr val="FAB518"/>
                </a:solidFill>
                <a:latin typeface="Montserrat"/>
                <a:cs typeface="Montserrat"/>
              </a:rPr>
              <a:t>servizio </a:t>
            </a:r>
            <a:r>
              <a:rPr lang="it-IT" altLang="it-IT" sz="4400" b="1" dirty="0" err="1">
                <a:solidFill>
                  <a:srgbClr val="FAB518"/>
                </a:solidFill>
                <a:latin typeface="Montserrat"/>
                <a:cs typeface="Montserrat"/>
              </a:rPr>
              <a:t>Inbank</a:t>
            </a:r>
            <a:endParaRPr lang="it-IT" altLang="it-IT" sz="4400" b="1" dirty="0">
              <a:solidFill>
                <a:srgbClr val="FAB518"/>
              </a:solidFill>
              <a:latin typeface="Montserrat"/>
              <a:cs typeface="Montserrat"/>
            </a:endParaRPr>
          </a:p>
        </p:txBody>
      </p:sp>
      <p:sp>
        <p:nvSpPr>
          <p:cNvPr id="3075" name="Title 1"/>
          <p:cNvSpPr>
            <a:spLocks/>
          </p:cNvSpPr>
          <p:nvPr/>
        </p:nvSpPr>
        <p:spPr bwMode="auto">
          <a:xfrm>
            <a:off x="3995738" y="4581525"/>
            <a:ext cx="45370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4C4C4C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 descr="Logo_primacassa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5453596" cy="315798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1009632" y="4366315"/>
            <a:ext cx="82296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 bwMode="auto">
          <a:xfrm>
            <a:off x="4160520" y="3017520"/>
            <a:ext cx="82296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552728"/>
            <a:ext cx="7632848" cy="305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Preferenze</a:t>
            </a:r>
          </a:p>
        </p:txBody>
      </p:sp>
      <p:sp>
        <p:nvSpPr>
          <p:cNvPr id="921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7E1AF1C9-401D-4F85-AE46-3C79AF270F3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900000"/>
            <a:ext cx="7368480" cy="526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550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Limiti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Al primo accesso vengono visualizzati i limiti operativi assegnati dalla Banca;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Limitano le funzioni di pagamento a rischio come i Bonifici, gli Stipendi ed i Bonifici esteri.</a:t>
            </a:r>
          </a:p>
        </p:txBody>
      </p:sp>
      <p:sp>
        <p:nvSpPr>
          <p:cNvPr id="921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7E1AF1C9-401D-4F85-AE46-3C79AF270F3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1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Limiti</a:t>
            </a:r>
          </a:p>
        </p:txBody>
      </p:sp>
      <p:sp>
        <p:nvSpPr>
          <p:cNvPr id="10243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26254569-B8AA-4D77-A8DA-B2C43CA9BBA2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80000" cy="430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Fine</a:t>
            </a:r>
          </a:p>
        </p:txBody>
      </p:sp>
      <p:sp>
        <p:nvSpPr>
          <p:cNvPr id="11267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32901065-81B2-4FC4-85D5-F4EAC1BC4E42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80000" cy="494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Pagina iniziale servizio Inbank</a:t>
            </a:r>
          </a:p>
        </p:txBody>
      </p:sp>
      <p:sp>
        <p:nvSpPr>
          <p:cNvPr id="13315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97515FCC-B12C-4480-9E47-CDE5979767BD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792000"/>
            <a:ext cx="8808000" cy="616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I tuoi conti correnti – Lista movimenti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On-line (solo per la banca attiva);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Default ultima settimana;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Massimo 2 anni di movimenti consultabili per periodi non superiori ad 1 anno;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Stampa dei movimenti in formato pdf;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Export dei movimenti in formato testo (Cbi) e Excel. </a:t>
            </a:r>
          </a:p>
        </p:txBody>
      </p:sp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AECC5D49-3D47-42A7-BEB4-1784BEC509ED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 tuoi conti correnti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Lista </a:t>
            </a:r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movimenti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1638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DF1CF64B-FCC7-4352-929D-922B18A8DC4E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92000" cy="59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I tuoi conti correnti – Lista movimenti</a:t>
            </a:r>
          </a:p>
        </p:txBody>
      </p:sp>
      <p:sp>
        <p:nvSpPr>
          <p:cNvPr id="1638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DF1CF64B-FCC7-4352-929D-922B18A8DC4E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56000" cy="59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288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 tuoi conti correnti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Lista </a:t>
            </a:r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movimenti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1741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0446DA22-ECE2-456D-A49B-FD3E13024CC4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80000" cy="59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 tuoi conti correnti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Lista </a:t>
            </a:r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movimenti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1843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5D303233-C264-466D-9DD5-981DB489C586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68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Accesso al servizio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/>
            <a:endParaRPr lang="it-IT" altLang="it-IT" sz="2400" dirty="0">
              <a:latin typeface="Montserrat"/>
              <a:cs typeface="Montserrat"/>
            </a:endParaRPr>
          </a:p>
          <a:p>
            <a:pPr eaLnBrk="1" hangingPunct="1"/>
            <a:endParaRPr lang="it-IT" altLang="it-IT" sz="2400" dirty="0" smtClean="0">
              <a:latin typeface="Montserrat"/>
              <a:cs typeface="Montserrat"/>
            </a:endParaRPr>
          </a:p>
          <a:p>
            <a:pPr algn="l"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Dal sito internet della Banca</a:t>
            </a:r>
          </a:p>
        </p:txBody>
      </p:sp>
      <p:sp>
        <p:nvSpPr>
          <p:cNvPr id="409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AADFFDBF-14C5-4A5F-97CD-A34C06B71558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I tuoi conti correnti – Saldi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Con una sola richiesta è possibile visualizzare i saldi contabile e liquido di tutti i rapporti;</a:t>
            </a: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On-line (solo per i rapporti della banca attiva);</a:t>
            </a: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Per le altre banche i saldi sono aggiornati all’ultima ricezione disponibile;</a:t>
            </a: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Stampa dei saldi in formato pdf;</a:t>
            </a: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Export dei saldi in formato testo (Cbi) e Excel. </a:t>
            </a:r>
          </a:p>
        </p:txBody>
      </p:sp>
      <p:sp>
        <p:nvSpPr>
          <p:cNvPr id="1945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E35F3DDE-68CD-44C9-B462-0F01C27B9023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 tuoi conti correnti – Saldi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2150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BEB5E1C8-3C98-4095-A911-C94E32A09A6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92000" cy="598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 tuoi conti correnti – Saldi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2253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292399FF-2BE2-4632-B8AB-7D672B541089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68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I tuoi conti correnti – Altre funzioni</a:t>
            </a:r>
            <a:endParaRPr lang="it-IT" altLang="it-IT" sz="2800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Utenze domiciliate;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Export movimenti conto;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Bilancio;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Assegni;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Movimenti esercenti POS.</a:t>
            </a:r>
          </a:p>
        </p:txBody>
      </p:sp>
      <p:sp>
        <p:nvSpPr>
          <p:cNvPr id="3277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59D14F06-DC02-40C5-8510-CF8BE2D05C3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4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altLang="it-IT" sz="2900" dirty="0" smtClean="0">
                <a:solidFill>
                  <a:srgbClr val="FF7F00"/>
                </a:solidFill>
                <a:latin typeface="Montserrat"/>
                <a:cs typeface="Montserrat"/>
              </a:rPr>
              <a:t>Pagamenti – Bonifici – Bonifico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È possibile archiviare le informazioni relative al beneficiario e richiamarle quando si invia la disposizione; 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obbligatorio inserire il codice fiscale o la partita iva dell’ordinante che viene archiviato per gli invii successivi;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I campi in grassetto e con l’asterisco sono obbligatori. </a:t>
            </a:r>
          </a:p>
        </p:txBody>
      </p:sp>
      <p:sp>
        <p:nvSpPr>
          <p:cNvPr id="3379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85EEF1AE-6577-40C2-B176-A08736D59C5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altLang="it-IT" sz="2900" dirty="0">
                <a:solidFill>
                  <a:srgbClr val="FF7F00"/>
                </a:solidFill>
                <a:latin typeface="Montserrat"/>
                <a:cs typeface="Montserrat"/>
              </a:rPr>
              <a:t>Pagamenti – Bonifici </a:t>
            </a:r>
            <a:r>
              <a:rPr lang="it-IT" altLang="it-IT" sz="2900" dirty="0" smtClean="0">
                <a:solidFill>
                  <a:srgbClr val="FF7F00"/>
                </a:solidFill>
                <a:latin typeface="Montserrat"/>
                <a:cs typeface="Montserrat"/>
              </a:rPr>
              <a:t>– Bonifico</a:t>
            </a:r>
          </a:p>
        </p:txBody>
      </p:sp>
      <p:sp>
        <p:nvSpPr>
          <p:cNvPr id="3584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75D8BE5C-8A88-4F06-B032-B5C01ED1072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80000" cy="59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altLang="it-IT" sz="2900" dirty="0">
                <a:solidFill>
                  <a:srgbClr val="FF7F00"/>
                </a:solidFill>
                <a:latin typeface="Montserrat"/>
                <a:cs typeface="Montserrat"/>
              </a:rPr>
              <a:t>Pagamenti – Bonifici </a:t>
            </a:r>
            <a:r>
              <a:rPr lang="it-IT" altLang="it-IT" sz="2900" dirty="0" smtClean="0">
                <a:solidFill>
                  <a:srgbClr val="FF7F00"/>
                </a:solidFill>
                <a:latin typeface="Montserrat"/>
                <a:cs typeface="Montserrat"/>
              </a:rPr>
              <a:t>– Bonifico</a:t>
            </a:r>
          </a:p>
        </p:txBody>
      </p:sp>
      <p:sp>
        <p:nvSpPr>
          <p:cNvPr id="3584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75D8BE5C-8A88-4F06-B032-B5C01ED1072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80000" cy="592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234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altLang="it-IT" sz="2900" dirty="0">
                <a:solidFill>
                  <a:srgbClr val="FF7F00"/>
                </a:solidFill>
                <a:latin typeface="Montserrat"/>
                <a:cs typeface="Montserrat"/>
              </a:rPr>
              <a:t>Pagamenti – Bonifici </a:t>
            </a:r>
            <a:r>
              <a:rPr lang="it-IT" altLang="it-IT" sz="2900" dirty="0" smtClean="0">
                <a:solidFill>
                  <a:srgbClr val="FF7F00"/>
                </a:solidFill>
                <a:latin typeface="Montserrat"/>
                <a:cs typeface="Montserrat"/>
              </a:rPr>
              <a:t>– Bonifico</a:t>
            </a:r>
          </a:p>
        </p:txBody>
      </p:sp>
      <p:sp>
        <p:nvSpPr>
          <p:cNvPr id="3686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2A2B52DF-227C-4E74-9CDC-9E1F924A313E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59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altLang="it-IT" sz="2900" dirty="0">
                <a:solidFill>
                  <a:srgbClr val="FF7F00"/>
                </a:solidFill>
                <a:latin typeface="Montserrat"/>
                <a:cs typeface="Montserrat"/>
              </a:rPr>
              <a:t>Pagamenti – Bonifici </a:t>
            </a:r>
            <a:r>
              <a:rPr lang="it-IT" altLang="it-IT" sz="2900" dirty="0" smtClean="0">
                <a:solidFill>
                  <a:srgbClr val="FF7F00"/>
                </a:solidFill>
                <a:latin typeface="Montserrat"/>
                <a:cs typeface="Montserrat"/>
              </a:rPr>
              <a:t>– Bonifico</a:t>
            </a:r>
          </a:p>
        </p:txBody>
      </p:sp>
      <p:sp>
        <p:nvSpPr>
          <p:cNvPr id="3686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2A2B52DF-227C-4E74-9CDC-9E1F924A313E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68000" cy="5964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272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altLang="it-IT" sz="2900" dirty="0">
                <a:solidFill>
                  <a:srgbClr val="FF7F00"/>
                </a:solidFill>
                <a:latin typeface="Montserrat"/>
                <a:cs typeface="Montserrat"/>
              </a:rPr>
              <a:t>Pagamenti – Bonifici </a:t>
            </a:r>
            <a:r>
              <a:rPr lang="it-IT" altLang="it-IT" sz="2900" dirty="0" smtClean="0">
                <a:solidFill>
                  <a:srgbClr val="FF7F00"/>
                </a:solidFill>
                <a:latin typeface="Montserrat"/>
                <a:cs typeface="Montserrat"/>
              </a:rPr>
              <a:t>– Bonifico</a:t>
            </a:r>
          </a:p>
        </p:txBody>
      </p:sp>
      <p:sp>
        <p:nvSpPr>
          <p:cNvPr id="3789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5B7A75FD-6737-40A9-B522-B343997C30B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56000" cy="59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07E25"/>
                </a:solidFill>
                <a:latin typeface="Montserrat"/>
                <a:cs typeface="Montserrat"/>
              </a:rPr>
              <a:t>Accesso al servizio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Inserire la </a:t>
            </a:r>
            <a:r>
              <a:rPr lang="it-IT" altLang="it-IT" sz="2400" dirty="0" err="1" smtClean="0">
                <a:latin typeface="Montserrat"/>
                <a:cs typeface="Montserrat"/>
              </a:rPr>
              <a:t>userid</a:t>
            </a:r>
            <a:r>
              <a:rPr lang="it-IT" altLang="it-IT" sz="2400" dirty="0" smtClean="0">
                <a:latin typeface="Montserrat"/>
                <a:cs typeface="Montserrat"/>
              </a:rPr>
              <a:t> di 8 numeri consegnata dalla Banca;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Inserire la password iniziale di 5 numeri consegnata dalla Banca;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La password iniziale serve solo per il primo collegamento e deve essere modificata dall’utente.</a:t>
            </a:r>
          </a:p>
          <a:p>
            <a:pPr eaLnBrk="1" hangingPunct="1"/>
            <a:endParaRPr lang="it-IT" altLang="it-IT" sz="2400" dirty="0" smtClean="0">
              <a:latin typeface="Montserrat"/>
              <a:cs typeface="Montserrat"/>
            </a:endParaRPr>
          </a:p>
        </p:txBody>
      </p:sp>
      <p:sp>
        <p:nvSpPr>
          <p:cNvPr id="512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12BD8836-2F5A-4AA5-B5EE-4499383428F5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Pagamenti – Bonifici – Giroconto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Trasferimento di fondi tra due rapporti accesi sulla stessa Banca;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È possibile effettuare giroconti solo fra rapporti censiti; 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Se il rapporto di accredito non è censito in Inbank, utilizzare la funzione Bonifico con causale giroconto. </a:t>
            </a:r>
          </a:p>
        </p:txBody>
      </p:sp>
      <p:sp>
        <p:nvSpPr>
          <p:cNvPr id="2355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7A431D52-85DE-46D1-9863-1EC84ACD1761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1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Bonifici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Giroconto</a:t>
            </a:r>
          </a:p>
        </p:txBody>
      </p:sp>
      <p:sp>
        <p:nvSpPr>
          <p:cNvPr id="2457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D068E001-25B2-43E5-90E5-BDEE67D8B144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08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325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Bonifici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Giroconto</a:t>
            </a:r>
          </a:p>
        </p:txBody>
      </p:sp>
      <p:sp>
        <p:nvSpPr>
          <p:cNvPr id="2560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ABC6714A-66C4-4ED2-A29E-7FAE734FA64C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496000" cy="59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245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Bonifici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Giroconto</a:t>
            </a:r>
          </a:p>
        </p:txBody>
      </p:sp>
      <p:sp>
        <p:nvSpPr>
          <p:cNvPr id="2662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F067C3A5-F1DB-42D6-B8A5-4A078B2FFB4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59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348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Bonifici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Giroconto</a:t>
            </a:r>
          </a:p>
        </p:txBody>
      </p:sp>
      <p:sp>
        <p:nvSpPr>
          <p:cNvPr id="2765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AEE8BC3B-C971-42BB-98DE-6766FC56E93C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44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070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Bonifici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Giroconto</a:t>
            </a:r>
          </a:p>
        </p:txBody>
      </p:sp>
      <p:sp>
        <p:nvSpPr>
          <p:cNvPr id="2867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1360C946-E5ED-411E-8A78-5C33E0C916C0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56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585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F24 – Singolo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Con questa funzione è possibile inviare una singola delega F24;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La revoca si effettua dalla funzione storico;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La revoca può essere effettuata solo se la delega è stata accettata da parte della Banca.</a:t>
            </a:r>
          </a:p>
        </p:txBody>
      </p:sp>
      <p:sp>
        <p:nvSpPr>
          <p:cNvPr id="5427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0068EEA2-BBB3-48B3-AD7B-C01FB510432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0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F24 – Singolo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5529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BDF9D7FA-7452-44B2-807C-62E3E75E3A5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496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273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F24 – Singolo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5734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E7E5319C-4892-49F6-BFB3-F9D67AD000B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84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F24 – Singolo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5837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5723EAAF-CE55-4391-A04F-4B898EB23709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32000" cy="59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744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Accesso al servizio</a:t>
            </a:r>
          </a:p>
        </p:txBody>
      </p:sp>
      <p:sp>
        <p:nvSpPr>
          <p:cNvPr id="6147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DF468D29-D628-4B82-990D-EE906C7CAB48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900000"/>
            <a:ext cx="8940000" cy="5964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F24 – Singolo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5837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5723EAAF-CE55-4391-A04F-4B898EB23709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08000" cy="59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01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F24 – Singolo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5837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5723EAAF-CE55-4391-A04F-4B898EB23709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56000" cy="59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906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Effetti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Elettronici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La funzione è disponibile sia per i privati sia per le aziende; 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È possibile effettuare il pagamento degli effetti domiciliati sulla Banca attiva e sulle Banche passive.</a:t>
            </a:r>
          </a:p>
        </p:txBody>
      </p:sp>
      <p:sp>
        <p:nvSpPr>
          <p:cNvPr id="4608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B80E8181-0833-4AF0-B60F-3B2316200856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Pagamenti – Effetti – Elettronici</a:t>
            </a:r>
          </a:p>
        </p:txBody>
      </p:sp>
      <p:sp>
        <p:nvSpPr>
          <p:cNvPr id="47107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F8307B0E-08C3-48EA-A413-511F26BAD28E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472000" cy="615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Effetti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Elettronici</a:t>
            </a:r>
          </a:p>
        </p:txBody>
      </p:sp>
      <p:sp>
        <p:nvSpPr>
          <p:cNvPr id="4813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C5683583-B09B-4880-9829-7FCE8DAAF091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496000" cy="61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Effetti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Elettronici</a:t>
            </a:r>
          </a:p>
        </p:txBody>
      </p:sp>
      <p:sp>
        <p:nvSpPr>
          <p:cNvPr id="49155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078F72F1-9926-4DB4-9255-252A295BB4F2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61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Pagamenti – Effetti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– Elettronici</a:t>
            </a:r>
          </a:p>
        </p:txBody>
      </p:sp>
      <p:sp>
        <p:nvSpPr>
          <p:cNvPr id="5017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95B4D065-5088-4E10-835F-EC63794FEC91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613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Pagamenti – Effetti – Elettronici</a:t>
            </a:r>
          </a:p>
        </p:txBody>
      </p:sp>
      <p:sp>
        <p:nvSpPr>
          <p:cNvPr id="51203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64E51B2E-6A30-4A31-813E-7766074E3FE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08000" cy="60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Pagamenti – Effetti – Elettronici</a:t>
            </a:r>
          </a:p>
        </p:txBody>
      </p:sp>
      <p:sp>
        <p:nvSpPr>
          <p:cNvPr id="51203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64E51B2E-6A30-4A31-813E-7766074E3FE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56000" cy="59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615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Pagamenti – Effetti – Elettronici</a:t>
            </a:r>
          </a:p>
        </p:txBody>
      </p:sp>
      <p:sp>
        <p:nvSpPr>
          <p:cNvPr id="51203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64E51B2E-6A30-4A31-813E-7766074E3FE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604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640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Strumento di sicurezza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Lo strumento di sicurezza (</a:t>
            </a:r>
            <a:r>
              <a:rPr lang="it-IT" altLang="it-IT" sz="2400" dirty="0" err="1" smtClean="0">
                <a:latin typeface="Montserrat"/>
                <a:cs typeface="Montserrat"/>
              </a:rPr>
              <a:t>Token</a:t>
            </a:r>
            <a:r>
              <a:rPr lang="it-IT" altLang="it-IT" sz="2400" dirty="0" smtClean="0">
                <a:latin typeface="Montserrat"/>
                <a:cs typeface="Montserrat"/>
              </a:rPr>
              <a:t> fisico / OTP Mobile) viene richiesto anche per l’accesso al servizio;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Deve essere utilizzato anche dai collaboratori;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Deve essere utilizzato anche per le postazioni solo consultative.</a:t>
            </a:r>
          </a:p>
        </p:txBody>
      </p:sp>
      <p:sp>
        <p:nvSpPr>
          <p:cNvPr id="717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89EF7BBA-72FA-44C5-9FB5-2478EB0F57C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1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Pagamenti – Altre funzioni disponibili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Bonifico per agevolazioni fiscali;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err="1" smtClean="0">
                <a:latin typeface="Montserrat"/>
                <a:cs typeface="Montserrat"/>
              </a:rPr>
              <a:t>Girofondo</a:t>
            </a:r>
            <a:r>
              <a:rPr lang="it-IT" altLang="it-IT" sz="2400" dirty="0" smtClean="0">
                <a:latin typeface="Montserrat"/>
                <a:cs typeface="Montserrat"/>
              </a:rPr>
              <a:t>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Ricariche telefoniche;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>
                <a:latin typeface="Montserrat"/>
                <a:cs typeface="Montserrat"/>
              </a:rPr>
              <a:t>Pagamento bollettini Freccia, </a:t>
            </a:r>
            <a:r>
              <a:rPr lang="it-IT" altLang="it-IT" sz="2400" dirty="0" err="1" smtClean="0">
                <a:latin typeface="Montserrat"/>
                <a:cs typeface="Montserrat"/>
              </a:rPr>
              <a:t>Mav</a:t>
            </a:r>
            <a:r>
              <a:rPr lang="it-IT" altLang="it-IT" sz="2400" dirty="0" smtClean="0">
                <a:latin typeface="Montserrat"/>
                <a:cs typeface="Montserrat"/>
              </a:rPr>
              <a:t>, </a:t>
            </a:r>
            <a:r>
              <a:rPr lang="it-IT" altLang="it-IT" sz="2400" dirty="0" err="1" smtClean="0">
                <a:latin typeface="Montserrat"/>
                <a:cs typeface="Montserrat"/>
              </a:rPr>
              <a:t>Rav</a:t>
            </a:r>
            <a:r>
              <a:rPr lang="it-IT" altLang="it-IT" sz="2400" dirty="0" smtClean="0">
                <a:latin typeface="Montserrat"/>
                <a:cs typeface="Montserrat"/>
              </a:rPr>
              <a:t>, Postali in Bianco e Premarcati;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Pagamento Bollette, Bollo ACI e Pagamenti </a:t>
            </a:r>
            <a:r>
              <a:rPr lang="it-IT" altLang="it-IT" sz="2400" dirty="0" err="1" smtClean="0">
                <a:latin typeface="Montserrat"/>
                <a:cs typeface="Montserrat"/>
              </a:rPr>
              <a:t>Cbill</a:t>
            </a:r>
            <a:r>
              <a:rPr lang="it-IT" altLang="it-IT" sz="2400" dirty="0" smtClean="0">
                <a:latin typeface="Montserrat"/>
                <a:cs typeface="Montserrat"/>
              </a:rPr>
              <a:t>.</a:t>
            </a:r>
          </a:p>
        </p:txBody>
      </p:sp>
      <p:sp>
        <p:nvSpPr>
          <p:cNvPr id="7782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4E713F10-EF16-436A-9F20-CFCB9F0D3208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disposizioni - Stipendi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richiamare i dipendenti dall’archivio anagrafico;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importare al massimo 1.000 disposizioni.         </a:t>
            </a:r>
          </a:p>
        </p:txBody>
      </p:sp>
      <p:sp>
        <p:nvSpPr>
          <p:cNvPr id="3891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3D5A07BD-1DA4-4E00-BFCC-5EAC0F98F356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0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- Stipendi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3993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42249FC0-50FD-449D-BFC2-77B59642CB0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6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083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- Stipendi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40963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64A23C64-892E-4DD6-B416-75CD73B71CC3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59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963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- Stipendi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41987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B20A4052-28D1-408E-A6AC-2CF09D392670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496000" cy="59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16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- Stipendi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4301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EB2F87F4-D334-4BF5-89C8-E16C112630C6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472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34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- Stipendi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4301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EB2F87F4-D334-4BF5-89C8-E16C112630C6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56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08000" cy="59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219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- Stipendi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4301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EB2F87F4-D334-4BF5-89C8-E16C112630C6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57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60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867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- Stipendi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4301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EB2F87F4-D334-4BF5-89C8-E16C112630C6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32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616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- Stipendi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4505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FF7030A6-388B-47F9-B972-A9437D7E14B4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59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59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862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Strumento di sicurezza</a:t>
            </a:r>
          </a:p>
        </p:txBody>
      </p:sp>
      <p:sp>
        <p:nvSpPr>
          <p:cNvPr id="717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89EF7BBA-72FA-44C5-9FB5-2478EB0F57C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00" y="862200"/>
            <a:ext cx="7893600" cy="513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026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Gestione disposizioni – Riba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Devono essere presentate sulla posizione di portafoglio (castelletto) per la Banca attiva e sul conto corrente per la Banca passiva;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richiamare i debitori dall’archivio anagrafico;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importare al massimo 1.000 disposizioni.</a:t>
            </a:r>
          </a:p>
        </p:txBody>
      </p:sp>
      <p:sp>
        <p:nvSpPr>
          <p:cNvPr id="7885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7E2D9AA9-92AA-45E3-B754-210A4F0AAEBE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– Riba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79875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3824D910-1101-4517-83B9-F7DC692255C6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8496000" cy="62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– Riba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8089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204827A3-F8A4-42B5-A3EC-0BBB11A2CC36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85" y="836712"/>
            <a:ext cx="8616000" cy="60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– Riba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81923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13DCFD27-F483-4D59-AA34-141AADCC2F02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63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496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– Riba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82947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9521E962-539C-4A9C-BEC3-2BCE456CDD1A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64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– Riba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8397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9E30FD9C-9BB4-4928-A8F0-D447AB92D212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56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Gestione disposizioni – Riba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84995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F42AEEE5-705B-4AFC-893E-7E08D76AA8C8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32000" cy="59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Incassi – Portafoglio – Situazione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91140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Con questa funzione è possibile visualizzare l’elenco delle partite illiquide </a:t>
            </a:r>
            <a:r>
              <a:rPr lang="it-IT" altLang="it-IT" sz="2400" dirty="0" err="1" smtClean="0">
                <a:latin typeface="Montserrat"/>
                <a:cs typeface="Montserrat"/>
              </a:rPr>
              <a:t>sbf</a:t>
            </a:r>
            <a:r>
              <a:rPr lang="it-IT" altLang="it-IT" sz="2400" dirty="0" smtClean="0">
                <a:latin typeface="Montserrat"/>
                <a:cs typeface="Montserrat"/>
              </a:rPr>
              <a:t>;</a:t>
            </a: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visualizzare gli effetti che compongono la singola partita; </a:t>
            </a: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È possibile visualizzare i saldi della posizione di portafoglio;</a:t>
            </a: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9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La funzione è disponibile solo per le posizioni di portafoglio della Banca attiva.</a:t>
            </a:r>
          </a:p>
        </p:txBody>
      </p:sp>
      <p:sp>
        <p:nvSpPr>
          <p:cNvPr id="9113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472324DC-F956-4738-A29C-2F5D7E2CEB66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67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Incassi – Portafoglio – Situazione</a:t>
            </a:r>
          </a:p>
        </p:txBody>
      </p:sp>
      <p:sp>
        <p:nvSpPr>
          <p:cNvPr id="92163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02727CA9-F1DB-45A3-80DB-8134774250F0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68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60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Incassi – Portafoglio – Situazione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9318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294F86C5-3F3E-4BB7-9E3B-4CF41921C654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69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56000" cy="59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Cambio password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Inserire nuovamente la password di 5 caratteri consegnata dalla banca;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Inserire per 2 volte la nuova password di 8 caratteri (possono essere lettere e numeri).</a:t>
            </a:r>
          </a:p>
        </p:txBody>
      </p:sp>
      <p:sp>
        <p:nvSpPr>
          <p:cNvPr id="717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89EF7BBA-72FA-44C5-9FB5-2478EB0F57C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Incassi –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Altre funzioni disponibili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Situazione effetti;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Rendicontazione banche passive;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Gestione fatture elettroniche;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SEDA Banca debitore.</a:t>
            </a:r>
          </a:p>
        </p:txBody>
      </p:sp>
      <p:sp>
        <p:nvSpPr>
          <p:cNvPr id="9523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E567D601-28C1-499B-91E2-96C0A72D153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70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Documenti online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Con questa funzione è possibile visualizzare i documenti in formato elettronico inviati dalla Banca;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visualizzare, stampare e scaricare i documenti in formato PDF;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ricercare i documenti per numero rapporto;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inserire un indirizzo e-mail al quale la Banca possa inviare l’avviso di pubblicazione di un nuovo documento;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I documenti sono consultabili per un anno.</a:t>
            </a:r>
          </a:p>
        </p:txBody>
      </p:sp>
      <p:sp>
        <p:nvSpPr>
          <p:cNvPr id="9625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210713A4-1E3C-475E-9939-3B4DC5BF6F6F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71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Documenti online</a:t>
            </a:r>
          </a:p>
        </p:txBody>
      </p:sp>
      <p:sp>
        <p:nvSpPr>
          <p:cNvPr id="9728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19A10405-D83C-46ED-BDDD-ECE30140A735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72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92000" cy="59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Documenti online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9933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E5A44351-6B8E-4541-B652-2115725C17E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73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496000" cy="5625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Il tuo profilo – Multiutenza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Permette di creare utenti secondari ai quali viene delegata parte dell’operatività;</a:t>
            </a:r>
            <a:br>
              <a:rPr lang="it-IT" altLang="it-IT" sz="2400" dirty="0" smtClean="0">
                <a:latin typeface="Montserrat"/>
                <a:cs typeface="Montserrat"/>
              </a:rPr>
            </a:b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limitare l’operatività dell’utente secondario con limiti diversi per le disposizioni di pagamento e di incasso;</a:t>
            </a:r>
            <a:br>
              <a:rPr lang="it-IT" altLang="it-IT" sz="2400" dirty="0" smtClean="0">
                <a:latin typeface="Montserrat"/>
                <a:cs typeface="Montserrat"/>
              </a:rPr>
            </a:b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limitare gli orari, le funzioni ed i rapporti sui quali opera l’utente secondario;</a:t>
            </a:r>
            <a:br>
              <a:rPr lang="it-IT" altLang="it-IT" sz="2400" dirty="0" smtClean="0">
                <a:latin typeface="Montserrat"/>
                <a:cs typeface="Montserrat"/>
              </a:rPr>
            </a:b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La </a:t>
            </a:r>
            <a:r>
              <a:rPr lang="it-IT" altLang="it-IT" sz="2400" dirty="0" err="1" smtClean="0">
                <a:latin typeface="Montserrat"/>
                <a:cs typeface="Montserrat"/>
              </a:rPr>
              <a:t>userid</a:t>
            </a:r>
            <a:r>
              <a:rPr lang="it-IT" altLang="it-IT" sz="2400" dirty="0" smtClean="0">
                <a:latin typeface="Montserrat"/>
                <a:cs typeface="Montserrat"/>
              </a:rPr>
              <a:t> dell’utente secondario è formata dalla </a:t>
            </a:r>
            <a:r>
              <a:rPr lang="it-IT" altLang="it-IT" sz="2400" dirty="0" err="1" smtClean="0">
                <a:latin typeface="Montserrat"/>
                <a:cs typeface="Montserrat"/>
              </a:rPr>
              <a:t>userid</a:t>
            </a:r>
            <a:r>
              <a:rPr lang="it-IT" altLang="it-IT" sz="2400" dirty="0" smtClean="0">
                <a:latin typeface="Montserrat"/>
                <a:cs typeface="Montserrat"/>
              </a:rPr>
              <a:t> dell’utente principale con l’aggiunta di un progressivo di due caratteri.</a:t>
            </a:r>
          </a:p>
        </p:txBody>
      </p:sp>
      <p:sp>
        <p:nvSpPr>
          <p:cNvPr id="10547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ED9243BF-636E-46EE-98FC-B1502F0400DC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74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Il tuo profilo – Multiutenza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10649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2D674A6E-86B8-4056-9FE8-7AF3807DF389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75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6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Il tuo profilo – Multiutenza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10752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30708819-323E-4A2B-8F12-3A8C4197122F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76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61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Il tuo profilo – Multiutenza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10854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864445C6-6817-40D6-8518-2C8D75532471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77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316000" cy="59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Il tuo profilo – Multiutenza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10854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864445C6-6817-40D6-8518-2C8D75532471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78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613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044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400" y="252000"/>
            <a:ext cx="6913562" cy="442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Il tuo profilo – Multiutenza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10854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864445C6-6817-40D6-8518-2C8D75532471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79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496000" cy="61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245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Cambio password</a:t>
            </a:r>
          </a:p>
        </p:txBody>
      </p:sp>
      <p:sp>
        <p:nvSpPr>
          <p:cNvPr id="717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89EF7BBA-72FA-44C5-9FB5-2478EB0F57C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900000"/>
            <a:ext cx="8065200" cy="5211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512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Il tuo profilo – Multiutenza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10854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864445C6-6817-40D6-8518-2C8D75532471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80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496000" cy="619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48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Il tuo profilo – Multiutenza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10854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864445C6-6817-40D6-8518-2C8D75532471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81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496000" cy="5553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12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sz="2800" dirty="0" smtClean="0">
                <a:solidFill>
                  <a:srgbClr val="FF7F00"/>
                </a:solidFill>
                <a:latin typeface="Montserrat"/>
                <a:cs typeface="Montserrat"/>
              </a:rPr>
              <a:t>Storico e sospesi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052736"/>
            <a:ext cx="7705725" cy="48942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Vengono archiviate le disposizioni inviate negli ultimi 2 anni;</a:t>
            </a:r>
            <a:br>
              <a:rPr lang="it-IT" altLang="it-IT" sz="2400" dirty="0" smtClean="0">
                <a:latin typeface="Montserrat"/>
                <a:cs typeface="Montserrat"/>
              </a:rPr>
            </a:b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La disposizione può assumere i seguenti stati:</a:t>
            </a:r>
          </a:p>
          <a:p>
            <a:pPr lvl="1"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dirty="0" smtClean="0">
                <a:latin typeface="Montserrat"/>
                <a:cs typeface="Montserrat"/>
              </a:rPr>
              <a:t>Inserito – subito dopo l’inserimento da parte dell’utente;</a:t>
            </a:r>
          </a:p>
          <a:p>
            <a:pPr lvl="1"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dirty="0" smtClean="0">
                <a:latin typeface="Montserrat"/>
                <a:cs typeface="Montserrat"/>
              </a:rPr>
              <a:t>Richiesto – quando la disposizione viene inviata alla banca (entro massimo un’ora);</a:t>
            </a:r>
          </a:p>
          <a:p>
            <a:pPr lvl="1"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dirty="0" smtClean="0">
                <a:latin typeface="Montserrat"/>
                <a:cs typeface="Montserrat"/>
              </a:rPr>
              <a:t>Acquisito – quando la disposizione viene ricevuta dalla banca.</a:t>
            </a:r>
            <a:br>
              <a:rPr lang="it-IT" altLang="it-IT" dirty="0" smtClean="0">
                <a:latin typeface="Montserrat"/>
                <a:cs typeface="Montserrat"/>
              </a:rPr>
            </a:br>
            <a:endParaRPr lang="it-IT" altLang="it-IT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eliminare la disposizione solo se si trova nello stato inserito;</a:t>
            </a:r>
            <a:br>
              <a:rPr lang="it-IT" altLang="it-IT" sz="2400" dirty="0" smtClean="0">
                <a:latin typeface="Montserrat"/>
                <a:cs typeface="Montserrat"/>
              </a:rPr>
            </a:b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duplicare e stampare la disposizione.</a:t>
            </a:r>
          </a:p>
        </p:txBody>
      </p:sp>
      <p:sp>
        <p:nvSpPr>
          <p:cNvPr id="2969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F07385E8-C71C-4D86-B3CA-DA809A578635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82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sz="2800" dirty="0">
                <a:solidFill>
                  <a:srgbClr val="FF7F00"/>
                </a:solidFill>
                <a:latin typeface="Montserrat"/>
                <a:cs typeface="Montserrat"/>
              </a:rPr>
              <a:t>Storico e sospesi</a:t>
            </a:r>
            <a:endParaRPr lang="it-IT" altLang="it-IT" sz="2800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3072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D5765B62-1A46-4C00-ADC0-00C1F8487310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83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44000" cy="589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34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sz="2800" dirty="0">
                <a:solidFill>
                  <a:srgbClr val="FF7F00"/>
                </a:solidFill>
                <a:latin typeface="Montserrat"/>
                <a:cs typeface="Montserrat"/>
              </a:rPr>
              <a:t>Storico e sospesi</a:t>
            </a:r>
            <a:endParaRPr lang="it-IT" altLang="it-IT" sz="2800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3174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6BF5596B-5FAF-4445-B7F8-E712173062F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84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56000" cy="592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808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Storico e sospesi – F24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Vengono archiviate le deleghe inviate negli ultimi 2 anni;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È possibile visualizzare, duplicare e stampare le deleghe;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È possibile stampare la quietanza telematica; 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È possibile revocare le deleghe solo quando si trovano nello stato accettato. 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</p:txBody>
      </p:sp>
      <p:sp>
        <p:nvSpPr>
          <p:cNvPr id="5939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9D21D34E-2B72-421A-8074-F685F8EE072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85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1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Storico e sospesi – F24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6144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2D3189B2-86C8-4D86-B7D4-179528991498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86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44000" cy="59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410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Storico e sospesi – F24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6246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27D2159E-8187-4FC5-97BD-55CA5D6930AF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87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44000" cy="5913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236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Storico e sospesi – F24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6349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2A038089-8F48-4C4A-AEFD-770591F01CA4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88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44000" cy="598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683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Autorizzazioni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Con questa funzione l’utente principale autorizza le disposizioni inserite dall’utente secondario;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gestire fino ad un massimo di 3 autorizzazioni.</a:t>
            </a:r>
          </a:p>
        </p:txBody>
      </p:sp>
      <p:sp>
        <p:nvSpPr>
          <p:cNvPr id="11469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9F8C3B2A-F13D-4D13-AD43-44228ED83E98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89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Preferenze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Al primo accesso viene visualizzata la pagina delle preferenze che contiene alcuni dei parametri del servizio Inbank concordati con la Banca;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Impostare almeno a 25 i minuti di inattività;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Verificare l’indirizzo e-mail. Se non presente inserirlo;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Confermare le schermate di visualizzazione delle preferenze.</a:t>
            </a:r>
          </a:p>
        </p:txBody>
      </p:sp>
      <p:sp>
        <p:nvSpPr>
          <p:cNvPr id="921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7E1AF1C9-401D-4F85-AE46-3C79AF270F3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Autorizzazioni</a:t>
            </a:r>
          </a:p>
        </p:txBody>
      </p:sp>
      <p:sp>
        <p:nvSpPr>
          <p:cNvPr id="11571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6DCEC6AE-5A77-4806-B89D-34512BF7F758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90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80000" cy="59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Esiti operazioni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Con questa funzione è possibile visualizzare gli esiti inviati dalla Banca Attiva e dalle Banche Passive;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L’esito di insoluto viene inviato automaticamente dalla Banca;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È una funzione standard CBI quindi l’esito può essere richiesto sia alla Banca Attiva sia alle Banche Passive.</a:t>
            </a:r>
          </a:p>
        </p:txBody>
      </p:sp>
      <p:sp>
        <p:nvSpPr>
          <p:cNvPr id="8601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F9D4562D-6FA0-43A4-B176-A2E002A7C999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91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Esiti operazioni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8704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6A82AA25-F47E-4884-8823-FD3E361D8842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92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32000" cy="59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718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Esiti operazioni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8806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5256C7EF-7A13-4465-8D60-6FA9109E4E0D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93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44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87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Esiti </a:t>
            </a:r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operazioni – F24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È possibile stampare la quietanza telematica;</a:t>
            </a: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endParaRPr lang="it-IT" altLang="it-IT" sz="2400" dirty="0" smtClean="0">
              <a:latin typeface="Montserrat"/>
              <a:cs typeface="Montserrat"/>
            </a:endParaRPr>
          </a:p>
          <a:p>
            <a:pPr eaLnBrk="1" hangingPunct="1"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E’ possibile visualizzare l’eventuale motivo del rifiuto inviato dalla Banca.</a:t>
            </a:r>
          </a:p>
        </p:txBody>
      </p:sp>
      <p:sp>
        <p:nvSpPr>
          <p:cNvPr id="6451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7A4725AC-18D6-4251-B73A-FA8F18D088BB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94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Esiti operazioni – F24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6553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91863825-4BD1-4A1F-833A-82B56B651D67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95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20000" cy="59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944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7F00"/>
                </a:solidFill>
                <a:latin typeface="Montserrat"/>
                <a:cs typeface="Montserrat"/>
              </a:rPr>
              <a:t>Esiti operazioni – F24</a:t>
            </a:r>
            <a:endParaRPr lang="it-IT" altLang="it-IT" dirty="0" smtClean="0">
              <a:solidFill>
                <a:srgbClr val="FF7F00"/>
              </a:solidFill>
              <a:latin typeface="Montserrat"/>
              <a:cs typeface="Montserrat"/>
            </a:endParaRPr>
          </a:p>
        </p:txBody>
      </p:sp>
      <p:sp>
        <p:nvSpPr>
          <p:cNvPr id="6656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B070FD0B-CA97-4105-A7CF-5ACEC2810A20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96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900000"/>
            <a:ext cx="8508000" cy="59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797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FF7F00"/>
                </a:solidFill>
                <a:latin typeface="Montserrat"/>
                <a:cs typeface="Montserrat"/>
              </a:rPr>
              <a:t>Servizio Clienti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Dal lunedì al venerdì dalle ore 08.00 alle ore 20.30 utilizzando il numero verde 800-837455;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L’utente deve digitare sulla tastiera dell’apparecchio telefonico il codice utente che utilizza per accedere al servizio Inbank ed il motivo per il quale richiede assistenza;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Se c’è almeno un operatore libero la richiesta viene evasa on-line altrimenti l’utente viene richiamato al più presto;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Il servizio di assistenza supporta l’utente per problemi tecnici o per chiarimenti nell’utilizzo del prodotto;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Non effettua assistenza di natura bancaria;</a:t>
            </a:r>
          </a:p>
          <a:p>
            <a:pPr eaLnBrk="1" hangingPunct="1">
              <a:lnSpc>
                <a:spcPct val="80000"/>
              </a:lnSpc>
              <a:buClr>
                <a:srgbClr val="004F91"/>
              </a:buClr>
              <a:buFont typeface="Arial"/>
              <a:buChar char="•"/>
            </a:pPr>
            <a:r>
              <a:rPr lang="it-IT" altLang="it-IT" sz="2400" dirty="0" smtClean="0">
                <a:latin typeface="Montserrat"/>
                <a:cs typeface="Montserrat"/>
              </a:rPr>
              <a:t>Per richieste di chiarimenti di natura bancaria il servizio di assistenza inviterà l’utente a rivolgersi alla propria Banca.</a:t>
            </a:r>
          </a:p>
        </p:txBody>
      </p:sp>
      <p:sp>
        <p:nvSpPr>
          <p:cNvPr id="11878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just" eaLnBrk="0" hangingPunct="0">
              <a:buClr>
                <a:srgbClr val="F07E25"/>
              </a:buClr>
              <a:buFont typeface="Webdings" panose="05030102010509060703" pitchFamily="18" charset="2"/>
              <a:buChar char="a"/>
              <a:defRPr sz="2800">
                <a:solidFill>
                  <a:srgbClr val="565656"/>
                </a:solidFill>
                <a:latin typeface="Calibri" panose="020F0502020204030204" pitchFamily="34" charset="0"/>
              </a:defRPr>
            </a:lvl1pPr>
            <a:lvl2pPr marL="742950" indent="-28575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2pPr>
            <a:lvl3pPr marL="11430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3pPr>
            <a:lvl4pPr marL="16002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4pPr>
            <a:lvl5pPr marL="2057400" indent="-228600" algn="just" eaLnBrk="0" hangingPunct="0"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DEB5"/>
              </a:buClr>
              <a:buFont typeface="Webdings" panose="05030102010509060703" pitchFamily="18" charset="2"/>
              <a:buChar char="4"/>
              <a:defRPr sz="2400">
                <a:solidFill>
                  <a:srgbClr val="565656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fld id="{EDD648AC-61EA-4DA1-953B-EC470A9B5615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97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7775" y="2517775"/>
            <a:ext cx="4030663" cy="1470025"/>
          </a:xfrm>
          <a:noFill/>
        </p:spPr>
        <p:txBody>
          <a:bodyPr/>
          <a:lstStyle/>
          <a:p>
            <a:pPr eaLnBrk="1" hangingPunct="1"/>
            <a:r>
              <a:rPr lang="it-IT" altLang="it-IT" dirty="0" smtClean="0">
                <a:solidFill>
                  <a:srgbClr val="FAB518"/>
                </a:solidFill>
              </a:rPr>
              <a:t>Grazie per l’attenzione.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NCA VIRTUALE">
  <a:themeElements>
    <a:clrScheme name="BANCA VIRTUA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ANCA VIRTUAL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NCA VIRTUA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YOUT BANCA VIRTUALE">
  <a:themeElements>
    <a:clrScheme name="LAYOUT BANCA VIRTUA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YOUT BANCA VIRTUAL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YOUT BANCA VIRTUA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19439</TotalTime>
  <Words>1447</Words>
  <Application>Microsoft Macintosh PowerPoint</Application>
  <PresentationFormat>Presentazione su schermo (4:3)</PresentationFormat>
  <Paragraphs>437</Paragraphs>
  <Slides>98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98</vt:i4>
      </vt:variant>
    </vt:vector>
  </HeadingPairs>
  <TitlesOfParts>
    <vt:vector size="100" baseType="lpstr">
      <vt:lpstr>BANCA VIRTUALE</vt:lpstr>
      <vt:lpstr>LAYOUT BANCA VIRTUALE</vt:lpstr>
      <vt:lpstr>Presentazione di PowerPoint</vt:lpstr>
      <vt:lpstr>Accesso al servizio</vt:lpstr>
      <vt:lpstr>Accesso al servizio</vt:lpstr>
      <vt:lpstr>Accesso al servizio</vt:lpstr>
      <vt:lpstr>Strumento di sicurezza</vt:lpstr>
      <vt:lpstr>Strumento di sicurezza</vt:lpstr>
      <vt:lpstr>Cambio password</vt:lpstr>
      <vt:lpstr>Cambio password</vt:lpstr>
      <vt:lpstr>Preferenze</vt:lpstr>
      <vt:lpstr>Preferenze</vt:lpstr>
      <vt:lpstr>Limiti</vt:lpstr>
      <vt:lpstr>Limiti</vt:lpstr>
      <vt:lpstr>Fine</vt:lpstr>
      <vt:lpstr>Pagina iniziale servizio Inbank</vt:lpstr>
      <vt:lpstr>I tuoi conti correnti – Lista movimenti</vt:lpstr>
      <vt:lpstr>I tuoi conti correnti – Lista movimenti</vt:lpstr>
      <vt:lpstr>I tuoi conti correnti – Lista movimenti</vt:lpstr>
      <vt:lpstr>I tuoi conti correnti – Lista movimenti</vt:lpstr>
      <vt:lpstr>I tuoi conti correnti – Lista movimenti</vt:lpstr>
      <vt:lpstr>I tuoi conti correnti – Saldi</vt:lpstr>
      <vt:lpstr>I tuoi conti correnti – Saldi</vt:lpstr>
      <vt:lpstr>I tuoi conti correnti – Saldi</vt:lpstr>
      <vt:lpstr>I tuoi conti correnti – Altre funzioni</vt:lpstr>
      <vt:lpstr>Pagamenti – Bonifici – Bonifico</vt:lpstr>
      <vt:lpstr>Pagamenti – Bonifici – Bonifico</vt:lpstr>
      <vt:lpstr>Pagamenti – Bonifici – Bonifico</vt:lpstr>
      <vt:lpstr>Pagamenti – Bonifici – Bonifico</vt:lpstr>
      <vt:lpstr>Pagamenti – Bonifici – Bonifico</vt:lpstr>
      <vt:lpstr>Pagamenti – Bonifici – Bonifico</vt:lpstr>
      <vt:lpstr>Pagamenti – Bonifici – Giroconto</vt:lpstr>
      <vt:lpstr>Pagamenti – Bonifici – Giroconto</vt:lpstr>
      <vt:lpstr>Pagamenti – Bonifici – Giroconto</vt:lpstr>
      <vt:lpstr>Pagamenti – Bonifici – Giroconto</vt:lpstr>
      <vt:lpstr>Pagamenti – Bonifici – Giroconto</vt:lpstr>
      <vt:lpstr>Pagamenti – Bonifici – Giroconto</vt:lpstr>
      <vt:lpstr>Pagamenti – F24 – Singolo</vt:lpstr>
      <vt:lpstr>Pagamenti – F24 – Singolo</vt:lpstr>
      <vt:lpstr>Pagamenti – F24 – Singolo</vt:lpstr>
      <vt:lpstr>Pagamenti – F24 – Singolo</vt:lpstr>
      <vt:lpstr>Pagamenti – F24 – Singolo</vt:lpstr>
      <vt:lpstr>Pagamenti – F24 – Singolo</vt:lpstr>
      <vt:lpstr>Pagamenti – Effetti – Elettronici</vt:lpstr>
      <vt:lpstr>Pagamenti – Effetti – Elettronici</vt:lpstr>
      <vt:lpstr>Pagamenti – Effetti – Elettronici</vt:lpstr>
      <vt:lpstr>Pagamenti – Effetti – Elettronici</vt:lpstr>
      <vt:lpstr>Pagamenti – Effetti – Elettronici</vt:lpstr>
      <vt:lpstr>Pagamenti – Effetti – Elettronici</vt:lpstr>
      <vt:lpstr>Pagamenti – Effetti – Elettronici</vt:lpstr>
      <vt:lpstr>Pagamenti – Effetti – Elettronici</vt:lpstr>
      <vt:lpstr>Pagamenti – Altre funzioni disponibili</vt:lpstr>
      <vt:lpstr>Gestione disposizioni - Stipendi</vt:lpstr>
      <vt:lpstr>Gestione disposizioni - Stipendi</vt:lpstr>
      <vt:lpstr>Gestione disposizioni - Stipendi</vt:lpstr>
      <vt:lpstr>Gestione disposizioni - Stipendi</vt:lpstr>
      <vt:lpstr>Gestione disposizioni - Stipendi</vt:lpstr>
      <vt:lpstr>Gestione disposizioni - Stipendi</vt:lpstr>
      <vt:lpstr>Gestione disposizioni - Stipendi</vt:lpstr>
      <vt:lpstr>Gestione disposizioni - Stipendi</vt:lpstr>
      <vt:lpstr>Gestione disposizioni - Stipendi</vt:lpstr>
      <vt:lpstr>Gestione disposizioni – Riba</vt:lpstr>
      <vt:lpstr>Gestione disposizioni – Riba</vt:lpstr>
      <vt:lpstr>Gestione disposizioni – Riba</vt:lpstr>
      <vt:lpstr>Gestione disposizioni – Riba</vt:lpstr>
      <vt:lpstr>Gestione disposizioni – Riba</vt:lpstr>
      <vt:lpstr>Gestione disposizioni – Riba</vt:lpstr>
      <vt:lpstr>Gestione disposizioni – Riba</vt:lpstr>
      <vt:lpstr>Incassi – Portafoglio – Situazione</vt:lpstr>
      <vt:lpstr>Incassi – Portafoglio – Situazione</vt:lpstr>
      <vt:lpstr>Incassi – Portafoglio – Situazione</vt:lpstr>
      <vt:lpstr>Incassi – Altre funzioni disponibili</vt:lpstr>
      <vt:lpstr>Documenti online</vt:lpstr>
      <vt:lpstr>Documenti online</vt:lpstr>
      <vt:lpstr>Documenti online</vt:lpstr>
      <vt:lpstr>Il tuo profilo – Multiutenza</vt:lpstr>
      <vt:lpstr>Il tuo profilo – Multiutenza</vt:lpstr>
      <vt:lpstr>Il tuo profilo – Multiutenza</vt:lpstr>
      <vt:lpstr>Il tuo profilo – Multiutenza</vt:lpstr>
      <vt:lpstr>Il tuo profilo – Multiutenza</vt:lpstr>
      <vt:lpstr>Il tuo profilo – Multiutenza</vt:lpstr>
      <vt:lpstr>Il tuo profilo – Multiutenza</vt:lpstr>
      <vt:lpstr>Il tuo profilo – Multiutenza</vt:lpstr>
      <vt:lpstr>Storico e sospesi</vt:lpstr>
      <vt:lpstr>Storico e sospesi</vt:lpstr>
      <vt:lpstr>Storico e sospesi</vt:lpstr>
      <vt:lpstr>Storico e sospesi – F24</vt:lpstr>
      <vt:lpstr>Storico e sospesi – F24</vt:lpstr>
      <vt:lpstr>Storico e sospesi – F24</vt:lpstr>
      <vt:lpstr>Storico e sospesi – F24</vt:lpstr>
      <vt:lpstr>Autorizzazioni</vt:lpstr>
      <vt:lpstr>Autorizzazioni</vt:lpstr>
      <vt:lpstr>Esiti operazioni</vt:lpstr>
      <vt:lpstr>Esiti operazioni</vt:lpstr>
      <vt:lpstr>Esiti operazioni</vt:lpstr>
      <vt:lpstr>Esiti operazioni – F24</vt:lpstr>
      <vt:lpstr>Esiti operazioni – F24</vt:lpstr>
      <vt:lpstr>Esiti operazioni – F24</vt:lpstr>
      <vt:lpstr>Servizio Clienti</vt:lpstr>
      <vt:lpstr>Grazie per l’attenzione.</vt:lpstr>
    </vt:vector>
  </TitlesOfParts>
  <Company>FCCRT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fc0018</dc:creator>
  <cp:lastModifiedBy>Diego</cp:lastModifiedBy>
  <cp:revision>1525</cp:revision>
  <dcterms:created xsi:type="dcterms:W3CDTF">2003-02-12T07:48:56Z</dcterms:created>
  <dcterms:modified xsi:type="dcterms:W3CDTF">2017-10-24T09:49:10Z</dcterms:modified>
</cp:coreProperties>
</file>